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BF"/>
    <a:srgbClr val="8F1712"/>
    <a:srgbClr val="C00000"/>
    <a:srgbClr val="181788"/>
    <a:srgbClr val="004E9A"/>
    <a:srgbClr val="187BC0"/>
    <a:srgbClr val="A96728"/>
    <a:srgbClr val="326820"/>
    <a:srgbClr val="914115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75206" autoAdjust="0"/>
  </p:normalViewPr>
  <p:slideViewPr>
    <p:cSldViewPr snapToGrid="0" snapToObjects="1">
      <p:cViewPr varScale="1">
        <p:scale>
          <a:sx n="82" d="100"/>
          <a:sy n="82" d="100"/>
        </p:scale>
        <p:origin x="14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>
                    <a:lumMod val="75000"/>
                  </a:schemeClr>
                </a:solidFill>
              </a:rPr>
              <a:t>Chlamydia</a:t>
            </a:r>
          </a:p>
        </c:rich>
      </c:tx>
      <c:layout>
        <c:manualLayout>
          <c:xMode val="edge"/>
          <c:yMode val="edge"/>
          <c:x val="0.35743345383449221"/>
          <c:y val="1.87163102599947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498321501587204"/>
          <c:y val="0.15892781925511718"/>
          <c:w val="0.635470168994822"/>
          <c:h val="0.726320080763807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Chlamydia</c:v>
                </c:pt>
              </c:strCache>
            </c:strRef>
          </c:tx>
          <c:dPt>
            <c:idx val="0"/>
            <c:bubble3D val="0"/>
            <c:spPr>
              <a:solidFill>
                <a:srgbClr val="5D144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376-4255-B7E6-D85C75666F72}"/>
              </c:ext>
            </c:extLst>
          </c:dPt>
          <c:dPt>
            <c:idx val="1"/>
            <c:bubble3D val="0"/>
            <c:spPr>
              <a:solidFill>
                <a:srgbClr val="00626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76-4255-B7E6-D85C75666F72}"/>
              </c:ext>
            </c:extLst>
          </c:dPt>
          <c:dPt>
            <c:idx val="2"/>
            <c:bubble3D val="0"/>
            <c:spPr>
              <a:solidFill>
                <a:srgbClr val="693C1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76-4255-B7E6-D85C75666F72}"/>
              </c:ext>
            </c:extLst>
          </c:dPt>
          <c:dPt>
            <c:idx val="3"/>
            <c:bubble3D val="0"/>
            <c:spPr>
              <a:solidFill>
                <a:srgbClr val="8F171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376-4255-B7E6-D85C75666F72}"/>
              </c:ext>
            </c:extLst>
          </c:dPt>
          <c:dPt>
            <c:idx val="4"/>
            <c:bubble3D val="0"/>
            <c:spPr>
              <a:solidFill>
                <a:srgbClr val="1817B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376-4255-B7E6-D85C75666F7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217-468F-AB27-EDBFECF877F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217-468F-AB27-EDBFECF877F3}"/>
              </c:ext>
            </c:extLst>
          </c:dPt>
          <c:dLbls>
            <c:dLbl>
              <c:idx val="0"/>
              <c:layout>
                <c:manualLayout>
                  <c:x val="-0.14520091992361675"/>
                  <c:y val="0.11063302372856523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76-4255-B7E6-D85C75666F72}"/>
                </c:ext>
              </c:extLst>
            </c:dLbl>
            <c:dLbl>
              <c:idx val="1"/>
              <c:layout>
                <c:manualLayout>
                  <c:x val="9.5307284077729898E-2"/>
                  <c:y val="-0.156514424286916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76-4255-B7E6-D85C75666F72}"/>
                </c:ext>
              </c:extLst>
            </c:dLbl>
            <c:dLbl>
              <c:idx val="2"/>
              <c:layout>
                <c:manualLayout>
                  <c:x val="9.3595835474608716E-2"/>
                  <c:y val="0.11497549004645598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376-4255-B7E6-D85C75666F72}"/>
                </c:ext>
              </c:extLst>
            </c:dLbl>
            <c:dLbl>
              <c:idx val="3"/>
              <c:layout>
                <c:manualLayout>
                  <c:x val="2.2259694657329455E-2"/>
                  <c:y val="8.0627979805995911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376-4255-B7E6-D85C75666F72}"/>
                </c:ext>
              </c:extLst>
            </c:dLbl>
            <c:dLbl>
              <c:idx val="4"/>
              <c:layout>
                <c:manualLayout>
                  <c:x val="3.4847973759577738E-2"/>
                  <c:y val="-1.3817181080635611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376-4255-B7E6-D85C75666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&lt;19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6488</c:v>
                </c:pt>
                <c:pt idx="1">
                  <c:v>11874</c:v>
                </c:pt>
                <c:pt idx="2">
                  <c:v>2799</c:v>
                </c:pt>
                <c:pt idx="3">
                  <c:v>634</c:v>
                </c:pt>
                <c:pt idx="4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6-4255-B7E6-D85C75666F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217-468F-AB27-EDBFECF877F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217-468F-AB27-EDBFECF877F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217-468F-AB27-EDBFECF877F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217-468F-AB27-EDBFECF877F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217-468F-AB27-EDBFECF877F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8217-468F-AB27-EDBFECF877F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8217-468F-AB27-EDBFECF877F3}"/>
              </c:ext>
            </c:extLst>
          </c:dPt>
          <c:cat>
            <c:strRef>
              <c:f>Sheet1!$A$2:$A$8</c:f>
              <c:strCache>
                <c:ptCount val="5"/>
                <c:pt idx="0">
                  <c:v>&lt;19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50+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0.29530000000000001</c:v>
                </c:pt>
                <c:pt idx="1">
                  <c:v>0.54039999999999999</c:v>
                </c:pt>
                <c:pt idx="2">
                  <c:v>0.1273</c:v>
                </c:pt>
                <c:pt idx="3">
                  <c:v>2.8899999999999999E-2</c:v>
                </c:pt>
                <c:pt idx="4">
                  <c:v>8.0999999999999996E-3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6-4255-B7E6-D85C75666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83883744728039511"/>
          <c:y val="0.15872903834296842"/>
          <c:w val="0.15877044420747385"/>
          <c:h val="0.78797020651848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>
                    <a:lumMod val="75000"/>
                  </a:schemeClr>
                </a:solidFill>
              </a:rPr>
              <a:t>Gonorrhea</a:t>
            </a:r>
          </a:p>
        </c:rich>
      </c:tx>
      <c:layout>
        <c:manualLayout>
          <c:xMode val="edge"/>
          <c:yMode val="edge"/>
          <c:x val="0.40798043799212602"/>
          <c:y val="2.578124841404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Gonorrhea</c:v>
                </c:pt>
              </c:strCache>
            </c:strRef>
          </c:tx>
          <c:dPt>
            <c:idx val="0"/>
            <c:bubble3D val="0"/>
            <c:spPr>
              <a:solidFill>
                <a:srgbClr val="5D144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B9-4ABF-8A04-663B13E72760}"/>
              </c:ext>
            </c:extLst>
          </c:dPt>
          <c:dPt>
            <c:idx val="1"/>
            <c:bubble3D val="0"/>
            <c:spPr>
              <a:solidFill>
                <a:srgbClr val="00626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B9-4ABF-8A04-663B13E72760}"/>
              </c:ext>
            </c:extLst>
          </c:dPt>
          <c:dPt>
            <c:idx val="2"/>
            <c:bubble3D val="0"/>
            <c:spPr>
              <a:solidFill>
                <a:srgbClr val="693C1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3B9-4ABF-8A04-663B13E72760}"/>
              </c:ext>
            </c:extLst>
          </c:dPt>
          <c:dPt>
            <c:idx val="3"/>
            <c:bubble3D val="0"/>
            <c:spPr>
              <a:solidFill>
                <a:srgbClr val="8F171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B9-4ABF-8A04-663B13E72760}"/>
              </c:ext>
            </c:extLst>
          </c:dPt>
          <c:dPt>
            <c:idx val="4"/>
            <c:bubble3D val="0"/>
            <c:spPr>
              <a:solidFill>
                <a:srgbClr val="1817B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3B9-4ABF-8A04-663B13E72760}"/>
              </c:ext>
            </c:extLst>
          </c:dPt>
          <c:dLbls>
            <c:dLbl>
              <c:idx val="0"/>
              <c:layout>
                <c:manualLayout>
                  <c:x val="-9.6199216502377921E-2"/>
                  <c:y val="0.10433519915884427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3B9-4ABF-8A04-663B13E72760}"/>
                </c:ext>
              </c:extLst>
            </c:dLbl>
            <c:dLbl>
              <c:idx val="1"/>
              <c:layout>
                <c:manualLayout>
                  <c:x val="-8.3380597933070871E-2"/>
                  <c:y val="-0.17749568297885809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>
                        <a:solidFill>
                          <a:schemeClr val="bg1"/>
                        </a:solidFill>
                      </a:rPr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3B9-4ABF-8A04-663B13E72760}"/>
                </c:ext>
              </c:extLst>
            </c:dLbl>
            <c:dLbl>
              <c:idx val="2"/>
              <c:layout>
                <c:manualLayout>
                  <c:x val="0.15464499593665251"/>
                  <c:y val="2.3275496756135921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3B9-4ABF-8A04-663B13E72760}"/>
                </c:ext>
              </c:extLst>
            </c:dLbl>
            <c:dLbl>
              <c:idx val="3"/>
              <c:layout>
                <c:manualLayout>
                  <c:x val="6.3010561279508492E-2"/>
                  <c:y val="0.1059960699973937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3B9-4ABF-8A04-663B13E72760}"/>
                </c:ext>
              </c:extLst>
            </c:dLbl>
            <c:dLbl>
              <c:idx val="4"/>
              <c:layout>
                <c:manualLayout>
                  <c:x val="2.3916142505970048E-2"/>
                  <c:y val="0.103015552602723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117781437957646E-2"/>
                      <c:h val="8.385921750299954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3B9-4ABF-8A04-663B13E72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1568</c:v>
                </c:pt>
                <c:pt idx="1">
                  <c:v>4345</c:v>
                </c:pt>
                <c:pt idx="2">
                  <c:v>2157</c:v>
                </c:pt>
                <c:pt idx="3">
                  <c:v>677</c:v>
                </c:pt>
                <c:pt idx="4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9-4ABF-8A04-663B13E727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880-4AE8-9A19-7E42DD9399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880-4AE8-9A19-7E42DD9399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880-4AE8-9A19-7E42DD9399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880-4AE8-9A19-7E42DD9399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880-4AE8-9A19-7E42DD9399A9}"/>
              </c:ext>
            </c:extLst>
          </c:dPt>
          <c:cat>
            <c:strRef>
              <c:f>Sheet1!$A$2:$A$6</c:f>
              <c:strCache>
                <c:ptCount val="5"/>
                <c:pt idx="0">
                  <c:v>&lt;19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50+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0.17430000000000001</c:v>
                </c:pt>
                <c:pt idx="1">
                  <c:v>0.4829</c:v>
                </c:pt>
                <c:pt idx="2">
                  <c:v>0.2397</c:v>
                </c:pt>
                <c:pt idx="3">
                  <c:v>7.5200000000000003E-2</c:v>
                </c:pt>
                <c:pt idx="4">
                  <c:v>2.7900000000000001E-2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9-4ABF-8A04-663B13E72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76299960407958E-2"/>
          <c:y val="2.5948614581984036E-2"/>
          <c:w val="0.91147852916668526"/>
          <c:h val="0.76886100054716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Chlamydia</c:v>
                </c:pt>
              </c:strCache>
            </c:strRef>
          </c:tx>
          <c:spPr>
            <a:solidFill>
              <a:srgbClr val="181788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American    Indian/  Alaska Native</c:v>
                </c:pt>
                <c:pt idx="1">
                  <c:v>Asian/       Pacific Islander</c:v>
                </c:pt>
                <c:pt idx="2">
                  <c:v>Black</c:v>
                </c:pt>
                <c:pt idx="3">
                  <c:v>Hispanic (all races)</c:v>
                </c:pt>
                <c:pt idx="4">
                  <c:v>White</c:v>
                </c:pt>
                <c:pt idx="5">
                  <c:v>Multi Race</c:v>
                </c:pt>
                <c:pt idx="6">
                  <c:v>Other/       Unknown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1781</c:v>
                </c:pt>
                <c:pt idx="1">
                  <c:v>247</c:v>
                </c:pt>
                <c:pt idx="2">
                  <c:v>4822</c:v>
                </c:pt>
                <c:pt idx="3">
                  <c:v>2590</c:v>
                </c:pt>
                <c:pt idx="4">
                  <c:v>8776</c:v>
                </c:pt>
                <c:pt idx="5">
                  <c:v>1831</c:v>
                </c:pt>
                <c:pt idx="6">
                  <c:v>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B-4A21-9239-612E140E084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Gonorrhea</c:v>
                </c:pt>
              </c:strCache>
            </c:strRef>
          </c:tx>
          <c:spPr>
            <a:solidFill>
              <a:srgbClr val="5D144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American    Indian/  Alaska Native</c:v>
                </c:pt>
                <c:pt idx="1">
                  <c:v>Asian/       Pacific Islander</c:v>
                </c:pt>
                <c:pt idx="2">
                  <c:v>Black</c:v>
                </c:pt>
                <c:pt idx="3">
                  <c:v>Hispanic (all races)</c:v>
                </c:pt>
                <c:pt idx="4">
                  <c:v>White</c:v>
                </c:pt>
                <c:pt idx="5">
                  <c:v>Multi Race</c:v>
                </c:pt>
                <c:pt idx="6">
                  <c:v>Other/       Unknown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760</c:v>
                </c:pt>
                <c:pt idx="1">
                  <c:v>59</c:v>
                </c:pt>
                <c:pt idx="2">
                  <c:v>2671</c:v>
                </c:pt>
                <c:pt idx="3">
                  <c:v>717</c:v>
                </c:pt>
                <c:pt idx="4">
                  <c:v>3496</c:v>
                </c:pt>
                <c:pt idx="5">
                  <c:v>734</c:v>
                </c:pt>
                <c:pt idx="6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2B-4A21-9239-612E140E0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0446080"/>
        <c:axId val="830452640"/>
      </c:barChart>
      <c:catAx>
        <c:axId val="8304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52640"/>
        <c:crosses val="autoZero"/>
        <c:auto val="1"/>
        <c:lblAlgn val="ctr"/>
        <c:lblOffset val="100"/>
        <c:tickLblSkip val="1"/>
        <c:noMultiLvlLbl val="0"/>
      </c:catAx>
      <c:valAx>
        <c:axId val="8304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460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808341901716564"/>
          <c:y val="2.8195379721883528E-2"/>
          <c:w val="0.34697255595071502"/>
          <c:h val="0.15133339222938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EE0B79B9BC24C84C006433F2225FF" ma:contentTypeVersion="13" ma:contentTypeDescription="Create a new document." ma:contentTypeScope="" ma:versionID="d33bbf1a62d3b2596687d256e390b185">
  <xsd:schema xmlns:xsd="http://www.w3.org/2001/XMLSchema" xmlns:xs="http://www.w3.org/2001/XMLSchema" xmlns:p="http://schemas.microsoft.com/office/2006/metadata/properties" xmlns:ns1="http://schemas.microsoft.com/sharepoint/v3" xmlns:ns2="226f77a0-82b0-4203-9204-49be0881ee7d" xmlns:ns3="e915a2e6-9d95-4edd-820d-8184dc4c215b" targetNamespace="http://schemas.microsoft.com/office/2006/metadata/properties" ma:root="true" ma:fieldsID="d3821a33bc1c66c4198674275ac88f93" ns1:_="" ns2:_="" ns3:_="">
    <xsd:import namespace="http://schemas.microsoft.com/sharepoint/v3"/>
    <xsd:import namespace="226f77a0-82b0-4203-9204-49be0881ee7d"/>
    <xsd:import namespace="e915a2e6-9d95-4edd-820d-8184dc4c2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77a0-82b0-4203-9204-49be0881e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a2e6-9d95-4edd-820d-8184dc4c2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FDE501-20F8-4E10-8280-B37C378E4A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F2A66B-3F35-4E82-8E38-F6CC7610C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6f77a0-82b0-4203-9204-49be0881ee7d"/>
    <ds:schemaRef ds:uri="e915a2e6-9d95-4edd-820d-8184dc4c2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8D6EE8-E803-41F1-8733-77150CF4704C}">
  <ds:schemaRefs>
    <ds:schemaRef ds:uri="http://schemas.openxmlformats.org/package/2006/metadata/core-properties"/>
    <ds:schemaRef ds:uri="c3e0ce54-cf16-405f-ae5e-ce26a637de3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d4f6857-864d-497f-b3c7-a8fe6264eacd"/>
    <ds:schemaRef ds:uri="http://www.w3.org/XML/1998/namespace"/>
    <ds:schemaRef ds:uri="http://purl.org/dc/dcmitype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11564</TotalTime>
  <Words>9064</Words>
  <Application>Microsoft Office PowerPoint</Application>
  <PresentationFormat>Widescreen</PresentationFormat>
  <Paragraphs>893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Oklaholma </vt:lpstr>
      <vt:lpstr>STI/STD</vt:lpstr>
      <vt:lpstr>STI/STD: True or False?</vt:lpstr>
      <vt:lpstr>What is an STI/STD?</vt:lpstr>
      <vt:lpstr>Why Is This Important About STI/STDs?</vt:lpstr>
      <vt:lpstr>Are STI/STDs Curable?</vt:lpstr>
      <vt:lpstr>Most Bacterial STIs  Antibiotics can cure most bacterial STIs but not always the long-term damage.</vt:lpstr>
      <vt:lpstr>Chlamydia</vt:lpstr>
      <vt:lpstr>Chlamydia     </vt:lpstr>
      <vt:lpstr>Gonorrhea</vt:lpstr>
      <vt:lpstr>Gonorrhea </vt:lpstr>
      <vt:lpstr>Diagnoses of Chlamydia and Gonorrhea Cases in Oklahoma, by Age </vt:lpstr>
      <vt:lpstr>Diagnoses of Chlamydia and Gonorrhea Cases in Oklahoma, by Race/Ethnicity </vt:lpstr>
      <vt:lpstr> Primary &amp; Secondary          Syphilis</vt:lpstr>
      <vt:lpstr>Primary Syphilis  </vt:lpstr>
      <vt:lpstr>Secondary Syphilis </vt:lpstr>
      <vt:lpstr>Latent Syphilis</vt:lpstr>
      <vt:lpstr>Late (Tertiary) Syphilis</vt:lpstr>
      <vt:lpstr>Neurosyphilis Syphilis</vt:lpstr>
      <vt:lpstr>Congenital Syphilis</vt:lpstr>
      <vt:lpstr>Trichomoniasis  In the U.S. Estimated 3.7 million new cases in 2018    </vt:lpstr>
      <vt:lpstr>Pelvic Inflammatory Disease (PID)</vt:lpstr>
      <vt:lpstr>Genital Herpes (HSV-1 and HSV-2)</vt:lpstr>
      <vt:lpstr>Human Papillomavirus (HPV)</vt:lpstr>
      <vt:lpstr>Hepatitis  </vt:lpstr>
      <vt:lpstr>Reducing the Risk</vt:lpstr>
      <vt:lpstr>Incorrect External Condom Use 1</vt:lpstr>
      <vt:lpstr>Incorrect External Condom Use 2</vt:lpstr>
      <vt:lpstr>Correct External Condom Use</vt:lpstr>
      <vt:lpstr>Internal (Female) Condom</vt:lpstr>
      <vt:lpstr>Dental Dams</vt:lpstr>
      <vt:lpstr>Get Tested!</vt:lpstr>
      <vt:lpstr>Where to Get Tested?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Virginia K Hovda</cp:lastModifiedBy>
  <cp:revision>216</cp:revision>
  <dcterms:created xsi:type="dcterms:W3CDTF">2020-01-16T04:22:20Z</dcterms:created>
  <dcterms:modified xsi:type="dcterms:W3CDTF">2022-02-01T22:43:31Z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0x010100B73EE0B79B9BC24C84C006433F2225FF</vt:lpwstr>
  </property>
</Properties>
</file>